
<file path=[Content_Types].xml><?xml version="1.0" encoding="utf-8"?>
<Types xmlns="http://schemas.openxmlformats.org/package/2006/content-types">
  <Override PartName="/ppt/notesSlides/notesSlide5.xml" ContentType="application/vnd.openxmlformats-officedocument.presentationml.notesSlide+xml"/>
  <Override PartName="/ppt/slideLayouts/slideLayout1.xml" ContentType="application/vnd.openxmlformats-officedocument.presentationml.slideLayout+xml"/>
  <Default Extension="png" ContentType="image/png"/>
  <Default Extension="rels" ContentType="application/vnd.openxmlformats-package.relationships+xml"/>
  <Default Extension="xml" ContentType="application/xml"/>
  <Override PartName="/ppt/slides/slide9.xml" ContentType="application/vnd.openxmlformats-officedocument.presentationml.slide+xml"/>
  <Override PartName="/ppt/notesSlides/notesSlide3.xml" ContentType="application/vnd.openxmlformats-officedocument.presentationml.notesSlide+xml"/>
  <Override PartName="/ppt/tableStyles.xml" ContentType="application/vnd.openxmlformats-officedocument.presentationml.tableStyles+xml"/>
  <Override PartName="/ppt/slideLayouts/slideLayout8.xml" ContentType="application/vnd.openxmlformats-officedocument.presentationml.slideLayout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commentAuthors.xml" ContentType="application/vnd.openxmlformats-officedocument.presentationml.commentAuthors+xml"/>
  <Override PartName="/ppt/slideLayouts/slideLayout6.xml" ContentType="application/vnd.openxmlformats-officedocument.presentationml.slideLayout+xml"/>
  <Override PartName="/ppt/slides/slide5.xml" ContentType="application/vnd.openxmlformats-officedocument.presentationml.slide+xml"/>
  <Override PartName="/ppt/theme/theme2.xml" ContentType="application/vnd.openxmlformats-officedocument.them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s/slide3.xml" ContentType="application/vnd.openxmlformats-officedocument.presentationml.slide+xml"/>
  <Override PartName="/ppt/slideLayouts/slideLayout10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ppt/notesSlides/notesSlide6.xml" ContentType="application/vnd.openxmlformats-officedocument.presentationml.notesSlide+xml"/>
  <Override PartName="/ppt/slideLayouts/slideLayout2.xml" ContentType="application/vnd.openxmlformats-officedocument.presentationml.slideLayout+xml"/>
  <Override PartName="/ppt/slides/slide1.xml" ContentType="application/vnd.openxmlformats-officedocument.presentationml.slide+xml"/>
  <Default Extension="bin" ContentType="application/vnd.openxmlformats-officedocument.presentationml.printerSettings"/>
  <Override PartName="/ppt/notesSlides/notesSlide4.xml" ContentType="application/vnd.openxmlformats-officedocument.presentationml.notesSlide+xml"/>
  <Override PartName="/ppt/slides/slide10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ppt/slides/slide8.xml" ContentType="application/vnd.openxmlformats-officedocument.presentationml.slide+xml"/>
  <Override PartName="/ppt/presentation.xml" ContentType="application/vnd.openxmlformats-officedocument.presentationml.presentation.main+xml"/>
  <Override PartName="/ppt/notesSlides/notesSlide2.xml" ContentType="application/vnd.openxmlformats-officedocument.presentationml.notesSlide+xml"/>
  <Override PartName="/ppt/slideLayouts/slideLayout7.xml" ContentType="application/vnd.openxmlformats-officedocument.presentationml.slideLayout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5.xml" ContentType="application/vnd.openxmlformats-officedocument.presentationml.slideLayout+xml"/>
  <Override PartName="/ppt/slides/slide4.xml" ContentType="application/vnd.openxmlformats-officedocument.presentationml.slide+xml"/>
  <Override PartName="/ppt/slideLayouts/slideLayout11.xml" ContentType="application/vnd.openxmlformats-officedocument.presentationml.slideLayout+xml"/>
  <Override PartName="/ppt/theme/theme1.xml" ContentType="application/vnd.openxmlformats-officedocument.theme+xml"/>
  <Override PartName="/ppt/presProps.xml" ContentType="application/vnd.openxmlformats-officedocument.presentationml.presProps+xml"/>
  <Override PartName="/ppt/notesSlides/notesSlide7.xml" ContentType="application/vnd.openxmlformats-officedocument.presentationml.notesSlide+xml"/>
  <Override PartName="/ppt/slideLayouts/slideLayout3.xml" ContentType="application/vnd.openxmlformats-officedocument.presentationml.slideLayout+xml"/>
  <Override PartName="/ppt/slides/slide2.xml" ContentType="application/vnd.openxmlformats-officedocument.presentationml.slide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saveSubsetFonts="1" autoCompressPictures="0">
  <p:sldMasterIdLst>
    <p:sldMasterId id="2147483648" r:id="rId1"/>
  </p:sldMasterIdLst>
  <p:notesMasterIdLst>
    <p:notesMasterId r:id="rId12"/>
  </p:notesMasterIdLst>
  <p:sldIdLst>
    <p:sldId id="270" r:id="rId2"/>
    <p:sldId id="274" r:id="rId3"/>
    <p:sldId id="271" r:id="rId4"/>
    <p:sldId id="261" r:id="rId5"/>
    <p:sldId id="272" r:id="rId6"/>
    <p:sldId id="269" r:id="rId7"/>
    <p:sldId id="275" r:id="rId8"/>
    <p:sldId id="273" r:id="rId9"/>
    <p:sldId id="262" r:id="rId10"/>
    <p:sldId id="268" r:id="rId11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mAuthor id="0" name="Liane Houston" initials="LH" lastIdx="6" clrIdx="0"/>
  <p:cmAuthor id="1" name="Logan Houston" initials="LH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normalViewPr>
    <p:restoredLeft sz="15620"/>
    <p:restoredTop sz="94660"/>
  </p:normalViewPr>
  <p:slideViewPr>
    <p:cSldViewPr snapToGrid="0" snapToObjects="1">
      <p:cViewPr varScale="1">
        <p:scale>
          <a:sx n="96" d="100"/>
          <a:sy n="96" d="100"/>
        </p:scale>
        <p:origin x="-704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interSettings" Target="printerSettings/printerSettings1.bin"/><Relationship Id="rId14" Type="http://schemas.openxmlformats.org/officeDocument/2006/relationships/commentAuthors" Target="commentAuthors.xml"/><Relationship Id="rId15" Type="http://schemas.openxmlformats.org/officeDocument/2006/relationships/presProps" Target="presProps.xml"/><Relationship Id="rId16" Type="http://schemas.openxmlformats.org/officeDocument/2006/relationships/viewProps" Target="viewProps.xml"/><Relationship Id="rId17" Type="http://schemas.openxmlformats.org/officeDocument/2006/relationships/theme" Target="theme/theme1.xml"/><Relationship Id="rId1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D8E64A3-6D09-BA4F-B475-37C60708EFFD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C923EA-F73D-9E40-9CF5-73F1418703BC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923EA-F73D-9E40-9CF5-73F1418703BC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mc="http://schemas.openxmlformats.org/markup-compatibility/2006" xmlns:mv="urn:schemas-microsoft-com:mac:vml" xmlns:p14="http://schemas.microsoft.com/office/powerpoint/2010/main" xmlns="" xmlns:p="http://schemas.openxmlformats.org/presentationml/2006/main" xmlns:r="http://schemas.openxmlformats.org/officeDocument/2006/relationships" xmlns:a="http://schemas.openxmlformats.org/drawingml/2006/main" val="20702283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923EA-F73D-9E40-9CF5-73F1418703BC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0D7E4-83BA-E14C-BAA7-C8AF0972F51A}" type="slidenum">
              <a:rPr lang="en-US"/>
              <a:pPr>
                <a:defRPr/>
              </a:pPr>
              <a:t>3</a:t>
            </a:fld>
            <a:endParaRPr lang="en-US"/>
          </a:p>
        </p:txBody>
      </p:sp>
      <p:sp>
        <p:nvSpPr>
          <p:cNvPr id="74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xmlns:mv="urn:schemas-microsoft-com:mac:vml"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val="1"/>
            </a:ext>
          </a:extLst>
        </p:spPr>
      </p:sp>
      <p:sp>
        <p:nvSpPr>
          <p:cNvPr id="74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>
                <a:cs typeface="+mn-cs"/>
              </a:rPr>
              <a:t>AFW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0D7E4-83BA-E14C-BAA7-C8AF0972F51A}" type="slidenum">
              <a:rPr lang="en-US"/>
              <a:pPr>
                <a:defRPr/>
              </a:pPr>
              <a:t>4</a:t>
            </a:fld>
            <a:endParaRPr lang="en-US"/>
          </a:p>
        </p:txBody>
      </p:sp>
      <p:sp>
        <p:nvSpPr>
          <p:cNvPr id="74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:mc="http://schemas.openxmlformats.org/markup-compatibility/2006" xmlns:mv="urn:schemas-microsoft-com:mac:vml" xmlns:ma14="http://schemas.microsoft.com/office/mac/drawingml/2011/main" xmlns="" xmlns:p="http://schemas.openxmlformats.org/presentationml/2006/main" xmlns:r="http://schemas.openxmlformats.org/officeDocument/2006/relationships" xmlns:a="http://schemas.openxmlformats.org/drawingml/2006/main" val="1"/>
            </a:ext>
          </a:extLst>
        </p:spPr>
      </p:sp>
      <p:sp>
        <p:nvSpPr>
          <p:cNvPr id="74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>
                <a:cs typeface="+mn-cs"/>
              </a:rPr>
              <a:t>AFW</a:t>
            </a: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7"/>
          <p:cNvSpPr>
            <a:spLocks noGrp="1" noChangeArrowheads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8DB0D7E4-83BA-E14C-BAA7-C8AF0972F51A}" type="slidenum">
              <a:rPr lang="en-US"/>
              <a:pPr>
                <a:defRPr/>
              </a:pPr>
              <a:t>5</a:t>
            </a:fld>
            <a:endParaRPr lang="en-US"/>
          </a:p>
        </p:txBody>
      </p:sp>
      <p:sp>
        <p:nvSpPr>
          <p:cNvPr id="742402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  <a:extLst>
            <a:ext uri="{FAA26D3D-D897-4be2-8F04-BA451C77F1D7}">
              <ma14:placeholderFlag xmlns="" xmlns:ma14="http://schemas.microsoft.com/office/mac/drawingml/2011/main" xmlns:mv="urn:schemas-microsoft-com:mac:vml" xmlns:mc="http://schemas.openxmlformats.org/markup-compatibility/2006" xmlns:p="http://schemas.openxmlformats.org/presentationml/2006/main" xmlns:r="http://schemas.openxmlformats.org/officeDocument/2006/relationships" xmlns:a="http://schemas.openxmlformats.org/drawingml/2006/main" val="1"/>
            </a:ext>
          </a:extLst>
        </p:spPr>
      </p:sp>
      <p:sp>
        <p:nvSpPr>
          <p:cNvPr id="742403" name="Rectangle 3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pPr>
              <a:defRPr/>
            </a:pPr>
            <a:r>
              <a:rPr lang="de-DE" dirty="0" smtClean="0">
                <a:cs typeface="+mn-cs"/>
              </a:rPr>
              <a:t>AFW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923EA-F73D-9E40-9CF5-73F1418703BC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C923EA-F73D-9E40-9CF5-73F1418703BC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9CEBC7-E438-324A-A668-A0E05492D72E}" type="datetimeFigureOut">
              <a:rPr lang="en-US" smtClean="0"/>
              <a:pPr/>
              <a:t>3/8/17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5132AD-5A7C-DD4E-A5FD-11A8C69BCA1D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4" Type="http://schemas.openxmlformats.org/officeDocument/2006/relationships/image" Target="../media/image8.png"/><Relationship Id="rId5" Type="http://schemas.openxmlformats.org/officeDocument/2006/relationships/image" Target="../media/image9.png"/><Relationship Id="rId6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Screen Shot 2017-01-31 at 2.02.42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820149" y="2315216"/>
            <a:ext cx="7540080" cy="2659907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algn="ctr">
              <a:spcBef>
                <a:spcPts val="1200"/>
              </a:spcBef>
              <a:defRPr/>
            </a:pPr>
            <a:r>
              <a:rPr lang="en-US" sz="4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TalentWiz</a:t>
            </a:r>
          </a:p>
          <a:p>
            <a:pPr algn="ctr">
              <a:spcBef>
                <a:spcPts val="1200"/>
              </a:spcBef>
              <a:defRPr/>
            </a:pPr>
            <a:r>
              <a:rPr lang="en-US" sz="40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Transforming hiring for today’s digital world</a:t>
            </a:r>
            <a:endParaRPr kumimoji="0" lang="en-US" sz="40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creen Shot 2017-01-31 at 3.14.46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1" name="TextBox 20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68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Rectangle 5"/>
          <p:cNvSpPr txBox="1">
            <a:spLocks noChangeArrowheads="1"/>
          </p:cNvSpPr>
          <p:nvPr/>
        </p:nvSpPr>
        <p:spPr>
          <a:xfrm>
            <a:off x="-1" y="562060"/>
            <a:ext cx="9144001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000" dirty="0" err="1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Talentwiz</a:t>
            </a:r>
            <a:r>
              <a:rPr lang="en-US" sz="40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 is your hiring solution</a:t>
            </a:r>
          </a:p>
        </p:txBody>
      </p:sp>
      <p:sp>
        <p:nvSpPr>
          <p:cNvPr id="15" name="Rectangle 14"/>
          <p:cNvSpPr/>
          <p:nvPr/>
        </p:nvSpPr>
        <p:spPr>
          <a:xfrm>
            <a:off x="123043" y="2752504"/>
            <a:ext cx="2777620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6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Source</a:t>
            </a:r>
          </a:p>
          <a:p>
            <a:pPr algn="ctr"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 algn="ctr">
              <a:buNone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Career Portal</a:t>
            </a:r>
          </a:p>
          <a:p>
            <a:pPr algn="ctr"/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Post Jobs to Job Boards</a:t>
            </a:r>
          </a:p>
          <a:p>
            <a:pPr algn="ctr">
              <a:buNone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Standardized Application</a:t>
            </a:r>
          </a:p>
          <a:p>
            <a:pPr algn="ctr">
              <a:buNone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Build a Talent Pool</a:t>
            </a:r>
          </a:p>
        </p:txBody>
      </p:sp>
      <p:sp>
        <p:nvSpPr>
          <p:cNvPr id="17" name="Rectangle 16"/>
          <p:cNvSpPr/>
          <p:nvPr/>
        </p:nvSpPr>
        <p:spPr>
          <a:xfrm>
            <a:off x="5882507" y="2752504"/>
            <a:ext cx="3063073" cy="187743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b="1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 </a:t>
            </a:r>
            <a:r>
              <a:rPr lang="en-US" sz="26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Manage</a:t>
            </a:r>
          </a:p>
          <a:p>
            <a:pPr algn="ctr"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 algn="ctr">
              <a:buNone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Organized Candidate Pools</a:t>
            </a:r>
          </a:p>
          <a:p>
            <a:pPr algn="ctr">
              <a:buNone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Communication Tracking</a:t>
            </a:r>
          </a:p>
          <a:p>
            <a:pPr algn="ctr">
              <a:buNone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Schedule Interviews</a:t>
            </a:r>
          </a:p>
          <a:p>
            <a:pPr algn="ctr">
              <a:buNone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Collaborate with Team</a:t>
            </a:r>
          </a:p>
        </p:txBody>
      </p:sp>
      <p:sp>
        <p:nvSpPr>
          <p:cNvPr id="18" name="Rectangle 17"/>
          <p:cNvSpPr/>
          <p:nvPr/>
        </p:nvSpPr>
        <p:spPr>
          <a:xfrm>
            <a:off x="3042181" y="2752504"/>
            <a:ext cx="2774186" cy="215443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buNone/>
            </a:pPr>
            <a:r>
              <a:rPr lang="en-US" sz="26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Evaluate</a:t>
            </a:r>
          </a:p>
          <a:p>
            <a:pPr algn="ctr"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 algn="ctr">
              <a:buNone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Pre-screening Questions</a:t>
            </a:r>
          </a:p>
          <a:p>
            <a:pPr algn="ctr"/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Candidate Filters</a:t>
            </a:r>
          </a:p>
          <a:p>
            <a:pPr algn="ctr">
              <a:buNone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Applicant Scorecards</a:t>
            </a:r>
          </a:p>
          <a:p>
            <a:pPr algn="ctr"/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Shared Candidate Notes</a:t>
            </a:r>
          </a:p>
          <a:p>
            <a:pPr algn="ctr"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9" name="Rectangle 5"/>
          <p:cNvSpPr txBox="1">
            <a:spLocks noChangeArrowheads="1"/>
          </p:cNvSpPr>
          <p:nvPr/>
        </p:nvSpPr>
        <p:spPr>
          <a:xfrm>
            <a:off x="0" y="5320608"/>
            <a:ext cx="9144000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32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Starting at $19 / Month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7-01-31 at 11.36.00 AM.png"/>
          <p:cNvPicPr>
            <a:picLocks noChangeAspect="1"/>
          </p:cNvPicPr>
          <p:nvPr/>
        </p:nvPicPr>
        <p:blipFill>
          <a:blip r:embed="rId3">
            <a:clrChange>
              <a:clrFrom>
                <a:srgbClr val="89BAC8"/>
              </a:clrFrom>
              <a:clrTo>
                <a:srgbClr val="89BAC8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503489" y="2500433"/>
            <a:ext cx="8130058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kumimoji="0" lang="en-US" sz="4400" b="0" i="0" u="none" strike="noStrike" kern="120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We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 live in </a:t>
            </a:r>
            <a:r>
              <a:rPr lang="en-US" sz="4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a </a:t>
            </a:r>
            <a:r>
              <a:rPr lang="en-US" sz="4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digital </a:t>
            </a:r>
            <a:r>
              <a:rPr lang="en-US" sz="4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world</a:t>
            </a:r>
            <a:endParaRPr kumimoji="0" lang="en-US" sz="4400" b="0" i="0" u="none" strike="noStrike" kern="1200" cap="none" spc="0" normalizeH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 descr="Screen Shot 2017-01-31 at 1.20.57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chemeClr val="accent4"/>
          </a:solidFill>
        </p:spPr>
      </p:pic>
      <p:sp>
        <p:nvSpPr>
          <p:cNvPr id="16" name="TextBox 15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3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0" name="Rectangle 5"/>
          <p:cNvSpPr txBox="1">
            <a:spLocks noChangeArrowheads="1"/>
          </p:cNvSpPr>
          <p:nvPr/>
        </p:nvSpPr>
        <p:spPr>
          <a:xfrm>
            <a:off x="608498" y="715684"/>
            <a:ext cx="7897242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 </a:t>
            </a:r>
            <a:r>
              <a:rPr lang="en-US" sz="4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Hiring process has transformed rapidly during this decade</a:t>
            </a:r>
            <a:endParaRPr kumimoji="0" lang="en-US" sz="440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1" name="Rectangle 5"/>
          <p:cNvSpPr txBox="1">
            <a:spLocks noChangeArrowheads="1"/>
          </p:cNvSpPr>
          <p:nvPr/>
        </p:nvSpPr>
        <p:spPr>
          <a:xfrm>
            <a:off x="608498" y="2212275"/>
            <a:ext cx="7897242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6491058" y="3524854"/>
            <a:ext cx="26222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Digital Applications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2010 - Present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20923" y="3524854"/>
            <a:ext cx="250125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Paper Applications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1900 - 2000</a:t>
            </a:r>
          </a:p>
        </p:txBody>
      </p:sp>
      <p:sp>
        <p:nvSpPr>
          <p:cNvPr id="15" name="Notched Right Arrow 14"/>
          <p:cNvSpPr/>
          <p:nvPr/>
        </p:nvSpPr>
        <p:spPr>
          <a:xfrm>
            <a:off x="2738239" y="3864904"/>
            <a:ext cx="476220" cy="143449"/>
          </a:xfrm>
          <a:prstGeom prst="notchedRightArrow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Seravek ExtraLight"/>
              <a:cs typeface="Seravek ExtraLigh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12114" y="3524854"/>
            <a:ext cx="261790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E-mail Applications</a:t>
            </a:r>
          </a:p>
          <a:p>
            <a:pPr algn="ctr"/>
            <a:r>
              <a:rPr lang="en-US" sz="24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2000 - 2010</a:t>
            </a:r>
          </a:p>
        </p:txBody>
      </p:sp>
      <p:sp>
        <p:nvSpPr>
          <p:cNvPr id="9" name="Notched Right Arrow 8"/>
          <p:cNvSpPr/>
          <p:nvPr/>
        </p:nvSpPr>
        <p:spPr>
          <a:xfrm>
            <a:off x="5961363" y="3876053"/>
            <a:ext cx="476220" cy="143449"/>
          </a:xfrm>
          <a:prstGeom prst="notchedRightArrow">
            <a:avLst/>
          </a:prstGeom>
          <a:solidFill>
            <a:srgbClr val="FFFFFF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Seravek ExtraLight"/>
              <a:cs typeface="Seravek ExtraLigh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 descr="Screen Shot 2017-01-31 at 1.28.33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7" name="TextBox 26"/>
          <p:cNvSpPr txBox="1"/>
          <p:nvPr/>
        </p:nvSpPr>
        <p:spPr>
          <a:xfrm>
            <a:off x="0" y="-32815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21" name="Rectangle 5"/>
          <p:cNvSpPr txBox="1">
            <a:spLocks noChangeArrowheads="1"/>
          </p:cNvSpPr>
          <p:nvPr/>
        </p:nvSpPr>
        <p:spPr>
          <a:xfrm>
            <a:off x="648182" y="0"/>
            <a:ext cx="7897242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3" name="Rectangle 5"/>
          <p:cNvSpPr txBox="1">
            <a:spLocks noChangeArrowheads="1"/>
          </p:cNvSpPr>
          <p:nvPr/>
        </p:nvSpPr>
        <p:spPr>
          <a:xfrm>
            <a:off x="648182" y="767188"/>
            <a:ext cx="7897242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noProof="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Job seeker expectations have changed</a:t>
            </a:r>
            <a:endParaRPr kumimoji="0" lang="en-US" sz="440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9" name="Rectangle 5"/>
          <p:cNvSpPr txBox="1">
            <a:spLocks noChangeArrowheads="1"/>
          </p:cNvSpPr>
          <p:nvPr/>
        </p:nvSpPr>
        <p:spPr>
          <a:xfrm>
            <a:off x="513980" y="4610945"/>
            <a:ext cx="2154367" cy="117347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job seekers prefer  to apply through a career site</a:t>
            </a:r>
            <a:endParaRPr kumimoji="0" lang="en-US" sz="17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513980" y="3930102"/>
            <a:ext cx="2154367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76%</a:t>
            </a:r>
            <a:endParaRPr lang="en-US" sz="3200" b="1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4" name="Rectangle 5"/>
          <p:cNvSpPr txBox="1">
            <a:spLocks noChangeArrowheads="1"/>
          </p:cNvSpPr>
          <p:nvPr/>
        </p:nvSpPr>
        <p:spPr>
          <a:xfrm>
            <a:off x="205869" y="3195359"/>
            <a:ext cx="2900728" cy="586738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Online</a:t>
            </a:r>
            <a:r>
              <a:rPr lang="en-US" sz="2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 Applications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6" name="Rectangle 5"/>
          <p:cNvSpPr txBox="1">
            <a:spLocks noChangeArrowheads="1"/>
          </p:cNvSpPr>
          <p:nvPr/>
        </p:nvSpPr>
        <p:spPr>
          <a:xfrm>
            <a:off x="3315598" y="3195359"/>
            <a:ext cx="3014201" cy="586738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Applicant Experience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3738900" y="3930102"/>
            <a:ext cx="2154367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58%</a:t>
            </a:r>
            <a:endParaRPr lang="en-US" sz="3200" b="1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8" name="Rectangle 5"/>
          <p:cNvSpPr txBox="1">
            <a:spLocks noChangeArrowheads="1"/>
          </p:cNvSpPr>
          <p:nvPr/>
        </p:nvSpPr>
        <p:spPr>
          <a:xfrm>
            <a:off x="3706746" y="4643603"/>
            <a:ext cx="2154367" cy="117347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job seekers report poor experience, cite not receiving regular updates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6648094" y="3943332"/>
            <a:ext cx="2154367" cy="5847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200" b="1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25%</a:t>
            </a:r>
            <a:endParaRPr lang="en-US" sz="3200" b="1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24" name="Rectangle 5"/>
          <p:cNvSpPr txBox="1">
            <a:spLocks noChangeArrowheads="1"/>
          </p:cNvSpPr>
          <p:nvPr/>
        </p:nvSpPr>
        <p:spPr>
          <a:xfrm>
            <a:off x="6789613" y="4580631"/>
            <a:ext cx="1897330" cy="117347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job seekers apply to jobs on their mobile devices</a:t>
            </a:r>
            <a:endParaRPr kumimoji="0" lang="en-US" sz="17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25" name="Rectangle 5"/>
          <p:cNvSpPr txBox="1">
            <a:spLocks noChangeArrowheads="1"/>
          </p:cNvSpPr>
          <p:nvPr/>
        </p:nvSpPr>
        <p:spPr>
          <a:xfrm>
            <a:off x="6648094" y="3195359"/>
            <a:ext cx="2154368" cy="586738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Mobile-Friendly</a:t>
            </a: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Screen Shot 2017-01-31 at 1.44.54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9144001" cy="6858000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0" y="-32815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4" name="Rectangle 5"/>
          <p:cNvSpPr txBox="1">
            <a:spLocks noChangeArrowheads="1"/>
          </p:cNvSpPr>
          <p:nvPr/>
        </p:nvSpPr>
        <p:spPr>
          <a:xfrm>
            <a:off x="319683" y="4478042"/>
            <a:ext cx="1901003" cy="117347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small businesses cannot find applicants for open positions</a:t>
            </a:r>
            <a:endParaRPr kumimoji="0" lang="en-US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79999" y="3559216"/>
            <a:ext cx="21543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47%</a:t>
            </a:r>
            <a:endParaRPr lang="en-US" sz="4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2334240" y="3559216"/>
            <a:ext cx="21543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52 days</a:t>
            </a:r>
            <a:endParaRPr lang="en-US" sz="4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20" name="Rectangle 5"/>
          <p:cNvSpPr txBox="1">
            <a:spLocks noChangeArrowheads="1"/>
          </p:cNvSpPr>
          <p:nvPr/>
        </p:nvSpPr>
        <p:spPr>
          <a:xfrm>
            <a:off x="2407910" y="4478042"/>
            <a:ext cx="1957261" cy="117347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the average number of days it takes a business to fill a position</a:t>
            </a:r>
            <a:endParaRPr lang="en-US" sz="17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21" name="Rectangle 5"/>
          <p:cNvSpPr txBox="1">
            <a:spLocks noChangeArrowheads="1"/>
          </p:cNvSpPr>
          <p:nvPr/>
        </p:nvSpPr>
        <p:spPr>
          <a:xfrm>
            <a:off x="-825731" y="458671"/>
            <a:ext cx="9894701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 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3" name="Rectangle 5"/>
          <p:cNvSpPr txBox="1">
            <a:spLocks noChangeArrowheads="1"/>
          </p:cNvSpPr>
          <p:nvPr/>
        </p:nvSpPr>
        <p:spPr>
          <a:xfrm>
            <a:off x="339294" y="731507"/>
            <a:ext cx="8656691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N</a:t>
            </a:r>
            <a:r>
              <a:rPr lang="en-US" sz="4400" noProof="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on-electronic hiring process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i</a:t>
            </a:r>
            <a:r>
              <a:rPr kumimoji="0" lang="en-US" sz="4400" i="0" u="none" strike="noStrike" kern="1200" cap="none" spc="0" normalizeH="0" baseline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ncurs costs and risks</a:t>
            </a:r>
            <a:endParaRPr kumimoji="0" lang="en-US" sz="440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19" name="Rectangle 5"/>
          <p:cNvSpPr txBox="1">
            <a:spLocks noChangeArrowheads="1"/>
          </p:cNvSpPr>
          <p:nvPr/>
        </p:nvSpPr>
        <p:spPr>
          <a:xfrm>
            <a:off x="7043057" y="4544218"/>
            <a:ext cx="1933317" cy="1479598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the average amount that companies spend to fill an empty position</a:t>
            </a:r>
            <a:endParaRPr kumimoji="0" lang="en-US" sz="170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  <p:sp>
        <p:nvSpPr>
          <p:cNvPr id="22" name="Rectangle 21"/>
          <p:cNvSpPr/>
          <p:nvPr/>
        </p:nvSpPr>
        <p:spPr>
          <a:xfrm>
            <a:off x="6835235" y="3566793"/>
            <a:ext cx="21543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$4,000</a:t>
            </a:r>
            <a:endParaRPr lang="en-US" sz="4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654412" y="3559216"/>
            <a:ext cx="2154367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4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47% </a:t>
            </a:r>
            <a:endParaRPr lang="en-US" sz="4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3" name="Rectangle 5"/>
          <p:cNvSpPr txBox="1">
            <a:spLocks noChangeArrowheads="1"/>
          </p:cNvSpPr>
          <p:nvPr/>
        </p:nvSpPr>
        <p:spPr>
          <a:xfrm>
            <a:off x="4667640" y="4565130"/>
            <a:ext cx="1959692" cy="1811638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t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of job offers were declined due</a:t>
            </a:r>
          </a:p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7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 to the slow hiring process </a:t>
            </a:r>
            <a:endParaRPr kumimoji="0" lang="en-US" sz="170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</p:spTree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7-01-31 at 2.59.0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" y="0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Rectangle 5"/>
          <p:cNvSpPr txBox="1">
            <a:spLocks noChangeArrowheads="1"/>
          </p:cNvSpPr>
          <p:nvPr/>
        </p:nvSpPr>
        <p:spPr>
          <a:xfrm>
            <a:off x="264564" y="2414775"/>
            <a:ext cx="8571879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 fontScale="92500" lnSpcReduction="20000"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A small company with as few as 8 employee’s can reduce hiring costs by $10,000 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7-01-31 at 2.59.06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16" name="Rectangle 5"/>
          <p:cNvSpPr txBox="1">
            <a:spLocks noChangeArrowheads="1"/>
          </p:cNvSpPr>
          <p:nvPr/>
        </p:nvSpPr>
        <p:spPr>
          <a:xfrm>
            <a:off x="264564" y="211672"/>
            <a:ext cx="8571879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Reduce your Hiring cost</a:t>
            </a:r>
          </a:p>
        </p:txBody>
      </p:sp>
      <p:pic>
        <p:nvPicPr>
          <p:cNvPr id="8" name="Picture 7" descr="targe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7228" y="2314940"/>
            <a:ext cx="1301750" cy="1301750"/>
          </a:xfrm>
          <a:prstGeom prst="rect">
            <a:avLst/>
          </a:prstGeom>
        </p:spPr>
      </p:pic>
      <p:pic>
        <p:nvPicPr>
          <p:cNvPr id="9" name="Picture 8" descr="customer.png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38999" y="2314940"/>
            <a:ext cx="1301750" cy="1301750"/>
          </a:xfrm>
          <a:prstGeom prst="rect">
            <a:avLst/>
          </a:prstGeom>
        </p:spPr>
      </p:pic>
      <p:pic>
        <p:nvPicPr>
          <p:cNvPr id="10" name="Picture 9" descr="tasks.png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82911" y="2314940"/>
            <a:ext cx="1301750" cy="1301750"/>
          </a:xfrm>
          <a:prstGeom prst="rect">
            <a:avLst/>
          </a:prstGeom>
        </p:spPr>
      </p:pic>
      <p:sp>
        <p:nvSpPr>
          <p:cNvPr id="11" name="Rectangle 5"/>
          <p:cNvSpPr txBox="1">
            <a:spLocks noChangeArrowheads="1"/>
          </p:cNvSpPr>
          <p:nvPr/>
        </p:nvSpPr>
        <p:spPr>
          <a:xfrm>
            <a:off x="548860" y="5497294"/>
            <a:ext cx="8154699" cy="1369578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8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No more paper. No more resumes in your e-mail. No more spreadsheets.</a:t>
            </a:r>
          </a:p>
        </p:txBody>
      </p:sp>
      <p:pic>
        <p:nvPicPr>
          <p:cNvPr id="12" name="Picture 11" descr="two-speech-bubbles.png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038209" y="2314940"/>
            <a:ext cx="1301750" cy="1301750"/>
          </a:xfrm>
          <a:prstGeom prst="rect">
            <a:avLst/>
          </a:prstGeom>
        </p:spPr>
      </p:pic>
      <p:sp>
        <p:nvSpPr>
          <p:cNvPr id="14" name="Rectangle 13"/>
          <p:cNvSpPr/>
          <p:nvPr/>
        </p:nvSpPr>
        <p:spPr>
          <a:xfrm>
            <a:off x="264564" y="3810346"/>
            <a:ext cx="1771066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Retain history of previous applicants</a:t>
            </a:r>
            <a:endParaRPr lang="en-US" sz="2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2460171" y="3810346"/>
            <a:ext cx="2007303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Identify the best applicants through electronic screening.</a:t>
            </a:r>
            <a:endParaRPr lang="en-US" sz="2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4844143" y="3810346"/>
            <a:ext cx="1936434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Reduce the time communicating</a:t>
            </a:r>
            <a:endParaRPr lang="en-US" sz="2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8" name="Rectangle 17"/>
          <p:cNvSpPr/>
          <p:nvPr/>
        </p:nvSpPr>
        <p:spPr>
          <a:xfrm>
            <a:off x="7075714" y="3810346"/>
            <a:ext cx="195182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000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Make better hires with a coordinated, efficient hiring process.</a:t>
            </a:r>
            <a:endParaRPr lang="en-US" sz="2000" dirty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Shot 2017-01-31 at 1.32.29 P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  <a:solidFill>
            <a:srgbClr val="F79646"/>
          </a:solidFill>
        </p:spPr>
      </p:pic>
      <p:sp>
        <p:nvSpPr>
          <p:cNvPr id="5" name="TextBox 4"/>
          <p:cNvSpPr txBox="1"/>
          <p:nvPr/>
        </p:nvSpPr>
        <p:spPr>
          <a:xfrm>
            <a:off x="0" y="-32815"/>
            <a:ext cx="9144000" cy="6858000"/>
          </a:xfrm>
          <a:prstGeom prst="rect">
            <a:avLst/>
          </a:prstGeom>
          <a:solidFill>
            <a:schemeClr val="tx2">
              <a:alpha val="50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7" name="Rectangle 5"/>
          <p:cNvSpPr txBox="1">
            <a:spLocks noChangeArrowheads="1"/>
          </p:cNvSpPr>
          <p:nvPr/>
        </p:nvSpPr>
        <p:spPr>
          <a:xfrm>
            <a:off x="648182" y="2743116"/>
            <a:ext cx="7897242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lvl="0" algn="ctr">
              <a:spcBef>
                <a:spcPct val="0"/>
              </a:spcBef>
              <a:defRPr/>
            </a:pPr>
            <a:r>
              <a:rPr kumimoji="0" lang="en-US" sz="4400" b="0" i="0" u="none" strike="noStrike" kern="120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Talentwiz</a:t>
            </a:r>
            <a:r>
              <a:rPr kumimoji="0" lang="en-US" sz="4400" b="0" i="0" u="none" strike="noStrike" kern="1200" cap="none" spc="0" normalizeH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Seravek ExtraLight"/>
                <a:ea typeface="+mj-ea"/>
                <a:cs typeface="Seravek ExtraLight"/>
              </a:rPr>
              <a:t> is your solution to attract top talent &amp; reduce costs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mc:Ignorable="mv" mc:PreserveAttributes="mv:*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tx2">
              <a:alpha val="75000"/>
            </a:schemeClr>
          </a:solidFill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5540829" y="1986905"/>
            <a:ext cx="3761910" cy="559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800" dirty="0" smtClean="0">
                <a:solidFill>
                  <a:schemeClr val="bg1"/>
                </a:solidFill>
                <a:latin typeface="Seravek ExtraLight"/>
                <a:cs typeface="Seravek ExtraLight"/>
              </a:rPr>
              <a:t>New Way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ravek ExtraLight"/>
              <a:ea typeface="+mn-ea"/>
              <a:cs typeface="Seravek ExtraLight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1850374" y="1986905"/>
            <a:ext cx="4003263" cy="559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sz="2800" dirty="0" smtClean="0">
                <a:solidFill>
                  <a:schemeClr val="bg1"/>
                </a:solidFill>
                <a:latin typeface="Seravek ExtraLight"/>
                <a:cs typeface="Seravek ExtraLight"/>
              </a:rPr>
              <a:t>Old Way</a:t>
            </a:r>
            <a:endParaRPr kumimoji="0" lang="en-US" sz="2800" b="0" i="0" u="none" strike="noStrike" kern="1200" cap="none" spc="0" normalizeH="0" baseline="0" noProof="0" dirty="0" smtClean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Seravek ExtraLight"/>
              <a:ea typeface="+mn-ea"/>
              <a:cs typeface="Seravek ExtraLight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850375" y="2871760"/>
            <a:ext cx="3287682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 smtClean="0">
                <a:solidFill>
                  <a:srgbClr val="000000"/>
                </a:solidFill>
                <a:latin typeface="Seravek ExtraLight"/>
                <a:cs typeface="Seravek ExtraLight"/>
              </a:rPr>
              <a:t>E-mail or Paper Applications </a:t>
            </a: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000000"/>
                </a:solidFill>
                <a:latin typeface="Seravek ExtraLight"/>
                <a:cs typeface="Seravek ExtraLight"/>
              </a:rPr>
              <a:t>No Employer Brand</a:t>
            </a: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r>
              <a:rPr lang="en-US" dirty="0" smtClean="0">
                <a:solidFill>
                  <a:srgbClr val="000000"/>
                </a:solidFill>
                <a:latin typeface="Seravek ExtraLight"/>
                <a:cs typeface="Seravek ExtraLight"/>
              </a:rPr>
              <a:t>Manually Sorting, Organizing and Communicating </a:t>
            </a: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000000"/>
                </a:solidFill>
                <a:latin typeface="Seravek ExtraLight"/>
                <a:cs typeface="Seravek ExtraLight"/>
              </a:rPr>
              <a:t>Manually Screening. Hand Written Notes</a:t>
            </a:r>
          </a:p>
          <a:p>
            <a:pPr>
              <a:buNone/>
            </a:pPr>
            <a:endParaRPr lang="en-US" dirty="0" smtClean="0">
              <a:solidFill>
                <a:srgbClr val="000000"/>
              </a:solidFill>
              <a:latin typeface="Seravek ExtraLight"/>
              <a:cs typeface="Seravek ExtraLight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5540829" y="2871760"/>
            <a:ext cx="3450771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 smtClean="0">
                <a:latin typeface="Seravek ExtraLight"/>
                <a:cs typeface="Seravek ExtraLight"/>
              </a:rPr>
              <a:t>Standardized Format  and Electronic  Application</a:t>
            </a:r>
          </a:p>
          <a:p>
            <a:pPr>
              <a:buNone/>
            </a:pPr>
            <a:endParaRPr lang="en-US" dirty="0" smtClean="0"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latin typeface="Seravek ExtraLight"/>
                <a:cs typeface="Seravek ExtraLight"/>
              </a:rPr>
              <a:t>Professional Careers Page</a:t>
            </a:r>
          </a:p>
          <a:p>
            <a:pPr>
              <a:buNone/>
            </a:pPr>
            <a:endParaRPr lang="en-US" dirty="0" smtClean="0"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latin typeface="Seravek ExtraLight"/>
                <a:cs typeface="Seravek ExtraLight"/>
              </a:rPr>
              <a:t>Centralized Candidate Profile and Communication; Sorted by Specific </a:t>
            </a:r>
            <a:r>
              <a:rPr lang="en-US" dirty="0" smtClean="0">
                <a:latin typeface="Seravek ExtraLight"/>
                <a:cs typeface="Seravek ExtraLight"/>
              </a:rPr>
              <a:t>Job</a:t>
            </a:r>
          </a:p>
          <a:p>
            <a:pPr>
              <a:buNone/>
            </a:pPr>
            <a:endParaRPr lang="en-US" dirty="0" smtClean="0">
              <a:latin typeface="Seravek ExtraLight"/>
              <a:cs typeface="Seravek ExtraLight"/>
            </a:endParaRPr>
          </a:p>
          <a:p>
            <a:r>
              <a:rPr lang="en-US" dirty="0" smtClean="0">
                <a:latin typeface="Seravek ExtraLight"/>
                <a:cs typeface="Seravek ExtraLight"/>
              </a:rPr>
              <a:t>Automated Screening, History of Candidate Assessments</a:t>
            </a:r>
          </a:p>
          <a:p>
            <a:endParaRPr lang="en-US" dirty="0" smtClean="0">
              <a:latin typeface="Seravek ExtraLight"/>
              <a:cs typeface="Seravek ExtraLight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8966" y="2871760"/>
            <a:ext cx="6779120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SOURCE		</a:t>
            </a: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BRANDING</a:t>
            </a: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MANAGING</a:t>
            </a: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  <a:p>
            <a:pPr>
              <a:buNone/>
            </a:pPr>
            <a:r>
              <a:rPr lang="en-US" dirty="0" smtClean="0">
                <a:solidFill>
                  <a:srgbClr val="FFFFFF"/>
                </a:solidFill>
                <a:latin typeface="Seravek ExtraLight"/>
                <a:cs typeface="Seravek ExtraLight"/>
              </a:rPr>
              <a:t>EVALUATE</a:t>
            </a:r>
          </a:p>
          <a:p>
            <a:pPr>
              <a:buNone/>
            </a:pPr>
            <a:endParaRPr lang="en-US" dirty="0" smtClean="0">
              <a:solidFill>
                <a:srgbClr val="FFFFFF"/>
              </a:solidFill>
              <a:latin typeface="Seravek ExtraLight"/>
              <a:cs typeface="Seravek ExtraLight"/>
            </a:endParaRPr>
          </a:p>
        </p:txBody>
      </p:sp>
      <p:sp>
        <p:nvSpPr>
          <p:cNvPr id="16" name="Rectangle 5"/>
          <p:cNvSpPr txBox="1">
            <a:spLocks noChangeArrowheads="1"/>
          </p:cNvSpPr>
          <p:nvPr/>
        </p:nvSpPr>
        <p:spPr>
          <a:xfrm>
            <a:off x="549048" y="171990"/>
            <a:ext cx="7897242" cy="1640216"/>
          </a:xfrm>
          <a:prstGeom prst="rect">
            <a:avLst/>
          </a:prstGeom>
          <a:extLst>
            <a:ext uri="{91240B29-F687-4f45-9708-019B960494DF}">
              <a14:hiddenLine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 w="9525" cap="flat" cmpd="sng">
                <a:solidFill>
                  <a:schemeClr val="tx1"/>
                </a:solidFill>
                <a:prstDash val="solid"/>
                <a:miter lim="800000"/>
                <a:headEnd/>
                <a:tailEnd/>
              </a14:hiddenLine>
            </a:ext>
            <a:ext uri="{AF507438-7753-43e0-B8FC-AC1667EBCBE1}">
              <a14:hiddenEffects xmlns:mc="http://schemas.openxmlformats.org/markup-compatibility/2006" xmlns:mv="urn:schemas-microsoft-com:mac:vml" xmlns:a14="http://schemas.microsoft.com/office/drawing/2010/main" xmlns="" xmlns:p="http://schemas.openxmlformats.org/presentationml/2006/main" xmlns:r="http://schemas.openxmlformats.org/officeDocument/2006/relationships" xmlns:a="http://schemas.openxmlformats.org/drawingml/2006/main">
                <a:effectLst>
                  <a:outerShdw blurRad="63500"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4400" dirty="0" smtClean="0">
                <a:solidFill>
                  <a:srgbClr val="FFFFFF"/>
                </a:solidFill>
                <a:latin typeface="Seravek ExtraLight"/>
                <a:ea typeface="+mj-ea"/>
                <a:cs typeface="Seravek ExtraLight"/>
              </a:rPr>
              <a:t>Today’s way to hire talent</a:t>
            </a:r>
            <a:endParaRPr kumimoji="0" lang="en-US" sz="4400" b="0" i="0" u="none" strike="noStrike" kern="1200" cap="none" spc="0" normalizeH="0" baseline="0" noProof="0" dirty="0" smtClean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Seravek ExtraLight"/>
              <a:ea typeface="+mj-ea"/>
              <a:cs typeface="Seravek Extra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6222</TotalTime>
  <Words>349</Words>
  <Application>Microsoft Macintosh PowerPoint</Application>
  <PresentationFormat>On-screen Show (4:3)</PresentationFormat>
  <Paragraphs>103</Paragraphs>
  <Slides>10</Slides>
  <Notes>7</Notes>
  <HiddenSlides>0</HiddenSlides>
  <MMClips>0</MMClips>
  <ScaleCrop>false</ScaleCrop>
  <HeadingPairs>
    <vt:vector size="4" baseType="variant">
      <vt:variant>
        <vt:lpstr>Design Template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1" baseType="lpstr"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</vt:vector>
  </TitlesOfParts>
  <Company>Queens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Logan Houston</dc:creator>
  <cp:lastModifiedBy>Logan Houston</cp:lastModifiedBy>
  <cp:revision>59</cp:revision>
  <cp:lastPrinted>2017-01-31T20:20:25Z</cp:lastPrinted>
  <dcterms:created xsi:type="dcterms:W3CDTF">2017-03-08T11:45:56Z</dcterms:created>
  <dcterms:modified xsi:type="dcterms:W3CDTF">2017-03-08T11:52:35Z</dcterms:modified>
</cp:coreProperties>
</file>